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6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82" autoAdjust="0"/>
  </p:normalViewPr>
  <p:slideViewPr>
    <p:cSldViewPr showGuides="1">
      <p:cViewPr varScale="1">
        <p:scale>
          <a:sx n="103" d="100"/>
          <a:sy n="103" d="100"/>
        </p:scale>
        <p:origin x="138" y="384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9/15/2018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9/15/2018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9/15/2018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9/15/2018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9/15/2018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9/15/2018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9/15/2018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scopus.com/affil/profile.uri?afid=6002647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 rtl="1"/>
            <a:r>
              <a:rPr lang="fa-IR" altLang="en-US" b="1" dirty="0">
                <a:solidFill>
                  <a:srgbClr val="700000"/>
                </a:solidFill>
                <a:cs typeface="B Titr" panose="00000700000000000000" pitchFamily="2" charset="-78"/>
              </a:rPr>
              <a:t>نظام نوين اطلاعات</a:t>
            </a:r>
            <a:br>
              <a:rPr lang="fa-IR" altLang="en-US" b="1" dirty="0">
                <a:solidFill>
                  <a:srgbClr val="700000"/>
                </a:solidFill>
                <a:cs typeface="B Titr" panose="00000700000000000000" pitchFamily="2" charset="-78"/>
              </a:rPr>
            </a:br>
            <a:r>
              <a:rPr lang="fa-IR" altLang="en-US" b="1" dirty="0">
                <a:solidFill>
                  <a:srgbClr val="700000"/>
                </a:solidFill>
                <a:cs typeface="B Titr" panose="00000700000000000000" pitchFamily="2" charset="-78"/>
              </a:rPr>
              <a:t>پژوهش پزشکی کشور (نوپا) </a:t>
            </a:r>
            <a:endParaRPr lang="en-US" dirty="0">
              <a:solidFill>
                <a:srgbClr val="7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معاونت تحقیقات و فناوری دانشگاه</a:t>
            </a:r>
          </a:p>
          <a:p>
            <a:pPr algn="r" rtl="1"/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رئیس گروه اطلاع رسانی پزشکی و منابع علمی</a:t>
            </a:r>
            <a:endParaRPr lang="en-US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813" y="152400"/>
            <a:ext cx="1082675" cy="10477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674462" y="1176336"/>
            <a:ext cx="1349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-554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rtl="1"/>
            <a:r>
              <a:rPr lang="fa-IR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IranNastaliq" panose="02020505000000020003" pitchFamily="18" charset="0"/>
              </a:rPr>
              <a:t>معاونت تحقيقات و فناوري</a:t>
            </a:r>
            <a:endParaRPr lang="en-US" altLang="en-US" sz="1400" dirty="0">
              <a:latin typeface="Times New Roman" panose="02020603050405020304" pitchFamily="18" charset="0"/>
              <a:ea typeface="Times New Roman" panose="02020603050405020304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r" rtl="1"/>
            <a:r>
              <a:rPr lang="fa-IR" altLang="en-US" b="1" dirty="0">
                <a:cs typeface="B Mitra" panose="00000400000000000000" pitchFamily="2" charset="-78"/>
              </a:rPr>
              <a:t>نظام نوين اطلاعات پژوهش پزشکی ايران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fa-IR" dirty="0">
                <a:cs typeface="B Mitra" panose="00000400000000000000" pitchFamily="2" charset="-78"/>
              </a:rPr>
              <a:t>معاونت تحقيقات و </a:t>
            </a:r>
            <a:r>
              <a:rPr lang="fa-IR" dirty="0" smtClean="0">
                <a:cs typeface="B Mitra" panose="00000400000000000000" pitchFamily="2" charset="-78"/>
              </a:rPr>
              <a:t>فناوری </a:t>
            </a:r>
            <a:r>
              <a:rPr lang="fa-IR" dirty="0">
                <a:cs typeface="B Mitra" panose="00000400000000000000" pitchFamily="2" charset="-78"/>
              </a:rPr>
              <a:t>وزارت بهداشت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fa-IR" dirty="0" smtClean="0">
                <a:cs typeface="B Mitra" panose="00000400000000000000" pitchFamily="2" charset="-78"/>
              </a:rPr>
              <a:t>به منظور دستیابی به اهداف </a:t>
            </a:r>
            <a:r>
              <a:rPr lang="fa-IR" dirty="0">
                <a:cs typeface="B Mitra" panose="00000400000000000000" pitchFamily="2" charset="-78"/>
              </a:rPr>
              <a:t>زير، اقدام به طراحی و </a:t>
            </a:r>
            <a:r>
              <a:rPr lang="fa-IR" dirty="0" smtClean="0">
                <a:cs typeface="B Mitra" panose="00000400000000000000" pitchFamily="2" charset="-78"/>
              </a:rPr>
              <a:t>پياده‌سازی سامانه </a:t>
            </a:r>
            <a:r>
              <a:rPr lang="fa-IR" dirty="0" smtClean="0">
                <a:solidFill>
                  <a:srgbClr val="FF0000"/>
                </a:solidFill>
                <a:cs typeface="B Mitra" panose="00000400000000000000" pitchFamily="2" charset="-78"/>
              </a:rPr>
              <a:t>«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نظام نوين اطلاعات پژوهش پزشکی ايران (نوپا)» </a:t>
            </a:r>
            <a:r>
              <a:rPr lang="fa-IR" dirty="0">
                <a:cs typeface="B Mitra" panose="00000400000000000000" pitchFamily="2" charset="-78"/>
              </a:rPr>
              <a:t>نموده است:</a:t>
            </a:r>
          </a:p>
          <a:p>
            <a:pPr marL="0" indent="0" algn="just" rtl="1">
              <a:buNone/>
            </a:pPr>
            <a:r>
              <a:rPr lang="fa-IR" dirty="0">
                <a:cs typeface="B Mitra" panose="00000400000000000000" pitchFamily="2" charset="-78"/>
              </a:rPr>
              <a:t>1- 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بهره‌برداری اثربخش</a:t>
            </a:r>
            <a:r>
              <a:rPr lang="fa-IR" dirty="0">
                <a:cs typeface="B Mitra" panose="00000400000000000000" pitchFamily="2" charset="-78"/>
              </a:rPr>
              <a:t>، مبتنی بر 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اخلاق</a:t>
            </a:r>
            <a:r>
              <a:rPr lang="fa-IR" dirty="0">
                <a:cs typeface="B Mitra" panose="00000400000000000000" pitchFamily="2" charset="-78"/>
              </a:rPr>
              <a:t> و 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کارآمد</a:t>
            </a:r>
            <a:r>
              <a:rPr lang="fa-IR" dirty="0">
                <a:cs typeface="B Mitra" panose="00000400000000000000" pitchFamily="2" charset="-78"/>
              </a:rPr>
              <a:t> از پژوهش‌های نظام سلامت کشور</a:t>
            </a:r>
          </a:p>
          <a:p>
            <a:pPr marL="0" indent="0" algn="just" rtl="1">
              <a:buNone/>
            </a:pPr>
            <a:r>
              <a:rPr lang="fa-IR" dirty="0">
                <a:cs typeface="B Mitra" panose="00000400000000000000" pitchFamily="2" charset="-78"/>
              </a:rPr>
              <a:t>2- توسعه 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کمی و کيفی </a:t>
            </a:r>
            <a:r>
              <a:rPr lang="fa-IR" dirty="0">
                <a:cs typeface="B Mitra" panose="00000400000000000000" pitchFamily="2" charset="-78"/>
              </a:rPr>
              <a:t>پژوهش‌های نظام سلامت</a:t>
            </a:r>
          </a:p>
          <a:p>
            <a:pPr marL="0" indent="0" algn="just" rtl="1">
              <a:buNone/>
            </a:pPr>
            <a:r>
              <a:rPr lang="fa-IR" dirty="0">
                <a:cs typeface="B Mitra" panose="00000400000000000000" pitchFamily="2" charset="-78"/>
              </a:rPr>
              <a:t>3- 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صرفه‌جويی و مديريت هزينه‌ها </a:t>
            </a:r>
            <a:r>
              <a:rPr lang="fa-IR" dirty="0">
                <a:cs typeface="B Mitra" panose="00000400000000000000" pitchFamily="2" charset="-78"/>
              </a:rPr>
              <a:t>در پژوهش‌های نظام سلامت</a:t>
            </a:r>
          </a:p>
          <a:p>
            <a:pPr marL="0" indent="0" algn="just" rtl="1">
              <a:buNone/>
            </a:pPr>
            <a:r>
              <a:rPr lang="fa-IR" dirty="0">
                <a:cs typeface="B Mitra" panose="00000400000000000000" pitchFamily="2" charset="-78"/>
              </a:rPr>
              <a:t>4- </a:t>
            </a:r>
            <a:r>
              <a:rPr lang="fa-IR" dirty="0">
                <a:solidFill>
                  <a:srgbClr val="FF0000"/>
                </a:solidFill>
                <a:cs typeface="B Mitra" panose="00000400000000000000" pitchFamily="2" charset="-78"/>
              </a:rPr>
              <a:t>افزايش مشاهده‌پذيری و دسترسی </a:t>
            </a:r>
            <a:r>
              <a:rPr lang="fa-IR" dirty="0">
                <a:cs typeface="B Mitra" panose="00000400000000000000" pitchFamily="2" charset="-78"/>
              </a:rPr>
              <a:t>پژوهشگران به منابع اطلاعاتی و ننايج </a:t>
            </a:r>
            <a:r>
              <a:rPr lang="fa-IR" dirty="0" smtClean="0">
                <a:cs typeface="B Mitra" panose="00000400000000000000" pitchFamily="2" charset="-78"/>
              </a:rPr>
              <a:t>پژوهش‌ها</a:t>
            </a:r>
          </a:p>
          <a:p>
            <a:pPr marL="0" indent="0" algn="just" rtl="1">
              <a:buNone/>
            </a:pPr>
            <a:r>
              <a:rPr lang="fa-IR" dirty="0" smtClean="0">
                <a:cs typeface="B Mitra" panose="00000400000000000000" pitchFamily="2" charset="-78"/>
              </a:rPr>
              <a:t>و ...</a:t>
            </a:r>
            <a:endParaRPr lang="fa-IR" dirty="0">
              <a:cs typeface="B Mitra" panose="00000400000000000000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0"/>
            <a:ext cx="9144000" cy="6858000"/>
          </a:xfrm>
          <a:prstGeom prst="rect">
            <a:avLst/>
          </a:prstGeom>
        </p:spPr>
      </p:pic>
      <p:sp>
        <p:nvSpPr>
          <p:cNvPr id="3" name="Subtitle 1"/>
          <p:cNvSpPr txBox="1">
            <a:spLocks/>
          </p:cNvSpPr>
          <p:nvPr/>
        </p:nvSpPr>
        <p:spPr>
          <a:xfrm>
            <a:off x="1629916" y="44624"/>
            <a:ext cx="3600400" cy="7200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kern="0" dirty="0">
                <a:solidFill>
                  <a:srgbClr val="FF0000"/>
                </a:solidFill>
                <a:latin typeface="Calibri" panose="020F0502020204030204" pitchFamily="34" charset="0"/>
              </a:rPr>
              <a:t>www.research.ac.ir</a:t>
            </a:r>
            <a:endParaRPr lang="en-US" b="1" kern="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2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35690" y="2235844"/>
            <a:ext cx="2926875" cy="2814422"/>
            <a:chOff x="4108557" y="1788995"/>
            <a:chExt cx="3081339" cy="3064832"/>
          </a:xfrm>
        </p:grpSpPr>
        <p:sp>
          <p:nvSpPr>
            <p:cNvPr id="5" name="Oval 4"/>
            <p:cNvSpPr/>
            <p:nvPr/>
          </p:nvSpPr>
          <p:spPr>
            <a:xfrm>
              <a:off x="4108557" y="1788995"/>
              <a:ext cx="3081339" cy="306483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4"/>
            <p:cNvSpPr/>
            <p:nvPr/>
          </p:nvSpPr>
          <p:spPr>
            <a:xfrm>
              <a:off x="4303681" y="1916669"/>
              <a:ext cx="2475595" cy="28797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08000" rIns="121920" bIns="121920" numCol="1" spcCol="1270" anchor="ctr" anchorCtr="0">
              <a:noAutofit/>
            </a:bodyPr>
            <a:lstStyle/>
            <a:p>
              <a:pPr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3200" b="1" dirty="0">
                  <a:solidFill>
                    <a:schemeClr val="tx2"/>
                  </a:solidFill>
                  <a:cs typeface="B Mitra" panose="00000400000000000000" pitchFamily="2" charset="-78"/>
                </a:rPr>
                <a:t>نظام </a:t>
              </a:r>
              <a:r>
                <a:rPr lang="fa-IR" sz="3200" b="1" dirty="0" err="1">
                  <a:solidFill>
                    <a:schemeClr val="tx2"/>
                  </a:solidFill>
                  <a:cs typeface="B Mitra" panose="00000400000000000000" pitchFamily="2" charset="-78"/>
                </a:rPr>
                <a:t>نوين</a:t>
              </a:r>
              <a:r>
                <a:rPr lang="fa-IR" sz="3200" b="1" dirty="0">
                  <a:solidFill>
                    <a:schemeClr val="tx2"/>
                  </a:solidFill>
                  <a:cs typeface="B Mitra" panose="00000400000000000000" pitchFamily="2" charset="-78"/>
                </a:rPr>
                <a:t> اطلاعات </a:t>
              </a:r>
              <a:r>
                <a:rPr lang="fa-IR" sz="3200" b="1" dirty="0" err="1">
                  <a:solidFill>
                    <a:schemeClr val="tx2"/>
                  </a:solidFill>
                  <a:cs typeface="B Mitra" panose="00000400000000000000" pitchFamily="2" charset="-78"/>
                </a:rPr>
                <a:t>پژوهش‌های</a:t>
              </a:r>
              <a:r>
                <a:rPr lang="fa-IR" sz="3200" b="1" dirty="0">
                  <a:solidFill>
                    <a:schemeClr val="tx2"/>
                  </a:solidFill>
                  <a:cs typeface="B Mitra" panose="00000400000000000000" pitchFamily="2" charset="-78"/>
                </a:rPr>
                <a:t> پزشکی </a:t>
              </a:r>
              <a:r>
                <a:rPr lang="fa-IR" sz="3200" b="1" dirty="0" err="1">
                  <a:solidFill>
                    <a:schemeClr val="tx2"/>
                  </a:solidFill>
                  <a:cs typeface="B Mitra" panose="00000400000000000000" pitchFamily="2" charset="-78"/>
                </a:rPr>
                <a:t>ايران</a:t>
              </a:r>
              <a:r>
                <a:rPr lang="fa-IR" sz="3200" b="1" dirty="0">
                  <a:solidFill>
                    <a:schemeClr val="tx2"/>
                  </a:solidFill>
                  <a:cs typeface="B Mitra" panose="00000400000000000000" pitchFamily="2" charset="-78"/>
                </a:rPr>
                <a:t> </a:t>
              </a:r>
              <a:r>
                <a:rPr lang="fa-IR" sz="32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(نوپا)</a:t>
              </a:r>
              <a:endParaRPr lang="en-US" sz="3200" b="1" dirty="0">
                <a:solidFill>
                  <a:schemeClr val="bg1"/>
                </a:solidFill>
                <a:cs typeface="B Mitra" panose="00000400000000000000" pitchFamily="2" charset="-78"/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7363632" y="1171750"/>
            <a:ext cx="1117948" cy="1427967"/>
          </a:xfrm>
          <a:prstGeom prst="ellipse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08000" rIns="121920" bIns="121920" numCol="1" spcCol="1270" anchor="ctr" anchorCtr="0">
            <a:noAutofit/>
          </a:bodyPr>
          <a:lstStyle/>
          <a:p>
            <a:pPr algn="ctr" defTabSz="14224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b="1">
              <a:solidFill>
                <a:schemeClr val="tx2"/>
              </a:solidFill>
              <a:cs typeface="B Mitra" panose="00000400000000000000" pitchFamily="2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220616" y="1272197"/>
            <a:ext cx="1480874" cy="1396338"/>
            <a:chOff x="7061854" y="932056"/>
            <a:chExt cx="1396180" cy="1396338"/>
          </a:xfrm>
        </p:grpSpPr>
        <p:sp>
          <p:nvSpPr>
            <p:cNvPr id="12" name="Oval 11"/>
            <p:cNvSpPr/>
            <p:nvPr/>
          </p:nvSpPr>
          <p:spPr>
            <a:xfrm>
              <a:off x="7061854" y="932056"/>
              <a:ext cx="1396180" cy="139633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7266320" y="1136545"/>
              <a:ext cx="987248" cy="987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سامانه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علم‌سنجی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هيات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علمی 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825023" y="2599716"/>
            <a:ext cx="1422193" cy="1396338"/>
            <a:chOff x="7832125" y="2177448"/>
            <a:chExt cx="1396180" cy="1396338"/>
          </a:xfrm>
        </p:grpSpPr>
        <p:sp>
          <p:nvSpPr>
            <p:cNvPr id="15" name="Oval 14"/>
            <p:cNvSpPr/>
            <p:nvPr/>
          </p:nvSpPr>
          <p:spPr>
            <a:xfrm>
              <a:off x="7832125" y="2177448"/>
              <a:ext cx="1396180" cy="139633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Oval 4"/>
            <p:cNvSpPr/>
            <p:nvPr/>
          </p:nvSpPr>
          <p:spPr>
            <a:xfrm>
              <a:off x="8036591" y="2381937"/>
              <a:ext cx="987248" cy="987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cs typeface="B Mitra" panose="00000400000000000000" pitchFamily="2" charset="-78"/>
                </a:rPr>
                <a:t>سامانه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علم‌سنجی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دانشگاه‌ها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680032" y="4071232"/>
            <a:ext cx="1438717" cy="1396338"/>
            <a:chOff x="7668942" y="3620176"/>
            <a:chExt cx="1396180" cy="1396338"/>
          </a:xfrm>
        </p:grpSpPr>
        <p:sp>
          <p:nvSpPr>
            <p:cNvPr id="18" name="Oval 17"/>
            <p:cNvSpPr/>
            <p:nvPr/>
          </p:nvSpPr>
          <p:spPr>
            <a:xfrm>
              <a:off x="7668942" y="3620176"/>
              <a:ext cx="1396180" cy="139633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4"/>
            <p:cNvSpPr/>
            <p:nvPr/>
          </p:nvSpPr>
          <p:spPr>
            <a:xfrm>
              <a:off x="7873408" y="3824665"/>
              <a:ext cx="987248" cy="987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cs typeface="Mitra" pitchFamily="2" charset="-78"/>
                </a:rPr>
                <a:t>سامانه </a:t>
              </a:r>
              <a:r>
                <a:rPr lang="fa-IR" altLang="en-US" sz="1600" b="1" dirty="0">
                  <a:solidFill>
                    <a:schemeClr val="bg2"/>
                  </a:solidFill>
                  <a:cs typeface="Mitra" pitchFamily="2" charset="-78"/>
                </a:rPr>
                <a:t>مجلات </a:t>
              </a:r>
              <a:r>
                <a:rPr lang="fa-IR" altLang="en-US" sz="1200" b="1" dirty="0">
                  <a:cs typeface="Mitra" pitchFamily="2" charset="-78"/>
                </a:rPr>
                <a:t>علمی پژوهشی علوم پزشکی</a:t>
              </a:r>
              <a:endParaRPr lang="en-US" sz="1600" b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43288" y="5330430"/>
            <a:ext cx="1392243" cy="1396338"/>
            <a:chOff x="6662948" y="4603623"/>
            <a:chExt cx="1396180" cy="1396338"/>
          </a:xfrm>
        </p:grpSpPr>
        <p:sp>
          <p:nvSpPr>
            <p:cNvPr id="21" name="Oval 20"/>
            <p:cNvSpPr/>
            <p:nvPr/>
          </p:nvSpPr>
          <p:spPr>
            <a:xfrm>
              <a:off x="6662948" y="4603623"/>
              <a:ext cx="1396180" cy="139633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4"/>
            <p:cNvSpPr/>
            <p:nvPr/>
          </p:nvSpPr>
          <p:spPr>
            <a:xfrm>
              <a:off x="6842362" y="4808112"/>
              <a:ext cx="987248" cy="987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000" tIns="60960" rIns="3600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بانک اطلاعات 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مقالات </a:t>
              </a:r>
              <a:r>
                <a:rPr lang="fa-IR" altLang="en-US" sz="1600" b="1" dirty="0">
                  <a:cs typeface="B Mitra" panose="00000400000000000000" pitchFamily="2" charset="-78"/>
                </a:rPr>
                <a:t>پزشکی</a:t>
              </a:r>
              <a:endParaRPr lang="en-US" sz="1600" b="1" dirty="0">
                <a:cs typeface="B Mitra" panose="00000400000000000000" pitchFamily="2" charset="-78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46340" y="5398390"/>
            <a:ext cx="1387068" cy="1414987"/>
            <a:chOff x="5599069" y="5353250"/>
            <a:chExt cx="1206168" cy="1235437"/>
          </a:xfrm>
        </p:grpSpPr>
        <p:sp>
          <p:nvSpPr>
            <p:cNvPr id="24" name="Oval 23"/>
            <p:cNvSpPr/>
            <p:nvPr/>
          </p:nvSpPr>
          <p:spPr>
            <a:xfrm>
              <a:off x="5599069" y="5353250"/>
              <a:ext cx="1206168" cy="123543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al 4"/>
            <p:cNvSpPr/>
            <p:nvPr/>
          </p:nvSpPr>
          <p:spPr>
            <a:xfrm>
              <a:off x="5775708" y="5534176"/>
              <a:ext cx="852890" cy="8735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سامانه </a:t>
              </a:r>
              <a:r>
                <a:rPr lang="fa-IR" altLang="en-US" sz="1600" b="1" dirty="0" err="1">
                  <a:solidFill>
                    <a:schemeClr val="bg1"/>
                  </a:solidFill>
                  <a:cs typeface="B Mitra" panose="00000400000000000000" pitchFamily="2" charset="-78"/>
                </a:rPr>
                <a:t>مديريت</a:t>
              </a: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 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انتشارات</a:t>
              </a: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 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و</a:t>
              </a: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 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کتب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60439" y="5158681"/>
            <a:ext cx="1376266" cy="1363599"/>
            <a:chOff x="4197278" y="5225097"/>
            <a:chExt cx="1399802" cy="1363599"/>
          </a:xfrm>
        </p:grpSpPr>
        <p:sp>
          <p:nvSpPr>
            <p:cNvPr id="27" name="Oval 26"/>
            <p:cNvSpPr/>
            <p:nvPr/>
          </p:nvSpPr>
          <p:spPr>
            <a:xfrm>
              <a:off x="4197278" y="5225097"/>
              <a:ext cx="1399802" cy="136359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Oval 4"/>
            <p:cNvSpPr/>
            <p:nvPr/>
          </p:nvSpPr>
          <p:spPr>
            <a:xfrm>
              <a:off x="4402274" y="5424791"/>
              <a:ext cx="989810" cy="9642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000" tIns="60960" rIns="3600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بانک اطلاعات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طرح‌های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تحقيقاتی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997368" y="4040955"/>
            <a:ext cx="1444077" cy="1456892"/>
            <a:chOff x="3065288" y="4598054"/>
            <a:chExt cx="1288876" cy="1220278"/>
          </a:xfrm>
        </p:grpSpPr>
        <p:sp>
          <p:nvSpPr>
            <p:cNvPr id="30" name="Oval 29"/>
            <p:cNvSpPr/>
            <p:nvPr/>
          </p:nvSpPr>
          <p:spPr>
            <a:xfrm>
              <a:off x="3065288" y="4598054"/>
              <a:ext cx="1288876" cy="122027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Oval 4"/>
            <p:cNvSpPr/>
            <p:nvPr/>
          </p:nvSpPr>
          <p:spPr>
            <a:xfrm>
              <a:off x="3254040" y="4776760"/>
              <a:ext cx="911372" cy="86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سامانه مجلات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نامعتبر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و جعلی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768386" y="2599716"/>
            <a:ext cx="1461578" cy="1438366"/>
            <a:chOff x="2310674" y="3547889"/>
            <a:chExt cx="1355156" cy="1320108"/>
          </a:xfrm>
        </p:grpSpPr>
        <p:sp>
          <p:nvSpPr>
            <p:cNvPr id="36" name="Oval 35"/>
            <p:cNvSpPr/>
            <p:nvPr/>
          </p:nvSpPr>
          <p:spPr>
            <a:xfrm>
              <a:off x="2310674" y="3547889"/>
              <a:ext cx="1355156" cy="132010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Oval 4"/>
            <p:cNvSpPr/>
            <p:nvPr/>
          </p:nvSpPr>
          <p:spPr>
            <a:xfrm>
              <a:off x="2509132" y="3741214"/>
              <a:ext cx="958240" cy="933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000" tIns="60960" rIns="3600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کتابخانه ملی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ديجيتال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پزشکی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396964" y="1272197"/>
            <a:ext cx="1385158" cy="1443204"/>
            <a:chOff x="2326552" y="2086117"/>
            <a:chExt cx="1507827" cy="1443204"/>
          </a:xfrm>
        </p:grpSpPr>
        <p:sp>
          <p:nvSpPr>
            <p:cNvPr id="39" name="Oval 38"/>
            <p:cNvSpPr/>
            <p:nvPr/>
          </p:nvSpPr>
          <p:spPr>
            <a:xfrm>
              <a:off x="2326552" y="2086117"/>
              <a:ext cx="1507827" cy="144320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Oval 4"/>
            <p:cNvSpPr/>
            <p:nvPr/>
          </p:nvSpPr>
          <p:spPr>
            <a:xfrm>
              <a:off x="2547368" y="2297469"/>
              <a:ext cx="1066195" cy="102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سامانه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اخبار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پژوهش‌های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سلامت </a:t>
              </a:r>
              <a:r>
                <a:rPr lang="fa-IR" alt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کشور</a:t>
              </a:r>
              <a:endParaRPr lang="en-US" sz="1600" b="1" dirty="0">
                <a:solidFill>
                  <a:schemeClr val="bg1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587552" y="562396"/>
            <a:ext cx="1409452" cy="1391911"/>
            <a:chOff x="3102850" y="756301"/>
            <a:chExt cx="1398602" cy="1391911"/>
          </a:xfrm>
        </p:grpSpPr>
        <p:sp>
          <p:nvSpPr>
            <p:cNvPr id="42" name="Oval 41"/>
            <p:cNvSpPr/>
            <p:nvPr/>
          </p:nvSpPr>
          <p:spPr>
            <a:xfrm>
              <a:off x="3102850" y="756301"/>
              <a:ext cx="1398602" cy="139191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Oval 4"/>
            <p:cNvSpPr/>
            <p:nvPr/>
          </p:nvSpPr>
          <p:spPr>
            <a:xfrm>
              <a:off x="3307671" y="960142"/>
              <a:ext cx="988960" cy="9842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cs typeface="B Mitra" panose="00000400000000000000" pitchFamily="2" charset="-78"/>
                </a:rPr>
                <a:t>سامانه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پايان‌نامه‌ها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‌ </a:t>
              </a:r>
              <a:r>
                <a:rPr lang="fa-IR" altLang="en-US" sz="1600" b="1" dirty="0">
                  <a:cs typeface="B Mitra" panose="00000400000000000000" pitchFamily="2" charset="-78"/>
                </a:rPr>
                <a:t>پزشکی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055548" y="539251"/>
            <a:ext cx="1364962" cy="1386909"/>
            <a:chOff x="4207378" y="201614"/>
            <a:chExt cx="1449032" cy="1386909"/>
          </a:xfrm>
        </p:grpSpPr>
        <p:sp>
          <p:nvSpPr>
            <p:cNvPr id="45" name="Oval 44"/>
            <p:cNvSpPr/>
            <p:nvPr/>
          </p:nvSpPr>
          <p:spPr>
            <a:xfrm>
              <a:off x="4207378" y="201614"/>
              <a:ext cx="1449032" cy="138690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Oval 4"/>
            <p:cNvSpPr/>
            <p:nvPr/>
          </p:nvSpPr>
          <p:spPr>
            <a:xfrm>
              <a:off x="4419584" y="404722"/>
              <a:ext cx="1024620" cy="980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altLang="en-US" sz="1600" b="1" dirty="0">
                  <a:cs typeface="B Mitra" panose="00000400000000000000" pitchFamily="2" charset="-78"/>
                </a:rPr>
                <a:t>سامانه 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مشابهت </a:t>
              </a:r>
              <a:r>
                <a:rPr lang="fa-IR" altLang="en-US" sz="1600" b="1" dirty="0" err="1">
                  <a:solidFill>
                    <a:schemeClr val="bg2"/>
                  </a:solidFill>
                  <a:cs typeface="B Mitra" panose="00000400000000000000" pitchFamily="2" charset="-78"/>
                </a:rPr>
                <a:t>ياب</a:t>
              </a:r>
              <a:r>
                <a:rPr lang="fa-IR" altLang="en-US" sz="1600" b="1" dirty="0">
                  <a:solidFill>
                    <a:schemeClr val="bg2"/>
                  </a:solidFill>
                  <a:cs typeface="B Mitra" panose="00000400000000000000" pitchFamily="2" charset="-78"/>
                </a:rPr>
                <a:t> مقالات</a:t>
              </a:r>
              <a:endParaRPr lang="en-US" sz="1600" b="1" dirty="0">
                <a:solidFill>
                  <a:schemeClr val="bg2"/>
                </a:solidFill>
                <a:cs typeface="B Mitra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73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علم‌سنجی اعضای هيات علمی </a:t>
            </a:r>
            <a:r>
              <a:rPr lang="fa-IR" altLang="en-US" b="1" dirty="0">
                <a:cs typeface="Mitra" pitchFamily="2" charset="-78"/>
              </a:rPr>
              <a:t>علوم پزشکی کشور </a:t>
            </a:r>
            <a:br>
              <a:rPr lang="fa-IR" altLang="en-US" b="1" dirty="0">
                <a:cs typeface="Mitra" pitchFamily="2" charset="-78"/>
              </a:rPr>
            </a:br>
            <a:r>
              <a:rPr lang="en-US" altLang="en-US" b="1" dirty="0">
                <a:cs typeface="Mitra" pitchFamily="2" charset="-78"/>
              </a:rPr>
              <a:t>http://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isid.research.ac.ir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2012" y="1328511"/>
            <a:ext cx="7620000" cy="556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نشريات (مجلات) </a:t>
            </a:r>
            <a:r>
              <a:rPr lang="fa-IR" altLang="en-US" b="1" dirty="0">
                <a:cs typeface="Mitra" pitchFamily="2" charset="-78"/>
              </a:rPr>
              <a:t>علمی پژوهشی پزشکی کشور</a:t>
            </a:r>
            <a:br>
              <a:rPr lang="fa-IR" altLang="en-US" b="1" dirty="0">
                <a:cs typeface="Mitra" pitchFamily="2" charset="-78"/>
              </a:rPr>
            </a:br>
            <a:r>
              <a:rPr lang="en-US" altLang="en-US" b="1" dirty="0">
                <a:cs typeface="Mitra" pitchFamily="2" charset="-78"/>
              </a:rPr>
              <a:t>http://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journals.research.ac.ir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1066"/>
          <a:stretch/>
        </p:blipFill>
        <p:spPr>
          <a:xfrm>
            <a:off x="1598612" y="1473200"/>
            <a:ext cx="89916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fa-IR" altLang="en-US" b="1" dirty="0">
                <a:cs typeface="Mitra" pitchFamily="2" charset="-78"/>
              </a:rPr>
              <a:t>سامانه معرفی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مجلات نامعتبر و جعلی</a:t>
            </a:r>
            <a:b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</a:b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 </a:t>
            </a:r>
            <a:r>
              <a:rPr lang="en-US" altLang="en-US" b="1" dirty="0">
                <a:cs typeface="Mitra" pitchFamily="2" charset="-78"/>
              </a:rPr>
              <a:t>http://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blacklist.research.ac.ir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66" y="1371600"/>
            <a:ext cx="938174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مديريت انتشارات و کتب </a:t>
            </a:r>
            <a:r>
              <a:rPr lang="fa-IR" altLang="en-US" b="1" dirty="0">
                <a:cs typeface="Mitra" pitchFamily="2" charset="-78"/>
              </a:rPr>
              <a:t>دانشگاه‌های پزشکی کشور</a:t>
            </a:r>
            <a:r>
              <a:rPr lang="fa-IR" altLang="en-US" sz="4800" b="1" dirty="0">
                <a:cs typeface="Mitra" pitchFamily="2" charset="-78"/>
              </a:rPr>
              <a:t/>
            </a:r>
            <a:br>
              <a:rPr lang="fa-IR" altLang="en-US" sz="4800" b="1" dirty="0">
                <a:cs typeface="Mitra" pitchFamily="2" charset="-78"/>
              </a:rPr>
            </a:br>
            <a:r>
              <a:rPr lang="en-US" altLang="en-US" sz="4800" b="1" dirty="0">
                <a:cs typeface="Mitra" pitchFamily="2" charset="-78"/>
              </a:rPr>
              <a:t>http://</a:t>
            </a:r>
            <a:r>
              <a:rPr lang="en-US" altLang="en-US" sz="4800" b="1" dirty="0">
                <a:solidFill>
                  <a:srgbClr val="FF0000"/>
                </a:solidFill>
                <a:cs typeface="Mitra" pitchFamily="2" charset="-78"/>
              </a:rPr>
              <a:t>books.research.ac.ir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2" y="1479421"/>
            <a:ext cx="9448800" cy="53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انتشار نتايج و اخبار پژوهش‌های سلامت </a:t>
            </a:r>
            <a:r>
              <a:rPr lang="fa-IR" altLang="en-US" b="1" dirty="0">
                <a:cs typeface="Mitra" pitchFamily="2" charset="-78"/>
              </a:rPr>
              <a:t>کشور</a:t>
            </a:r>
            <a:r>
              <a:rPr lang="fa-IR" altLang="en-US" sz="4800" b="1" dirty="0">
                <a:cs typeface="Mitra" pitchFamily="2" charset="-78"/>
              </a:rPr>
              <a:t/>
            </a:r>
            <a:br>
              <a:rPr lang="fa-IR" altLang="en-US" sz="4800" b="1" dirty="0">
                <a:cs typeface="Mitra" pitchFamily="2" charset="-78"/>
              </a:rPr>
            </a:br>
            <a:r>
              <a:rPr lang="en-US" altLang="en-US" sz="4800" b="1" dirty="0">
                <a:cs typeface="Mitra" pitchFamily="2" charset="-78"/>
              </a:rPr>
              <a:t>http://</a:t>
            </a:r>
            <a:r>
              <a:rPr lang="en-US" altLang="en-US" sz="4800" b="1" dirty="0">
                <a:solidFill>
                  <a:srgbClr val="FF0000"/>
                </a:solidFill>
                <a:cs typeface="Mitra" pitchFamily="2" charset="-78"/>
              </a:rPr>
              <a:t>news.research.ac.ir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4976" y="1312293"/>
            <a:ext cx="8640436" cy="55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r" rtl="1"/>
            <a:r>
              <a:rPr lang="fa-IR" b="1" dirty="0" smtClean="0">
                <a:cs typeface="B Nazanin" panose="00000400000000000000" pitchFamily="2" charset="-78"/>
              </a:rPr>
              <a:t>نمونه خبر تایید شده دانشگاه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08" y="1701800"/>
            <a:ext cx="10234903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پايان‌نامه‌های </a:t>
            </a:r>
            <a:r>
              <a:rPr lang="fa-IR" altLang="en-US" b="1" dirty="0">
                <a:cs typeface="Mitra" pitchFamily="2" charset="-78"/>
              </a:rPr>
              <a:t>دانشگاه‌های علوم پزشکی کشور</a:t>
            </a:r>
            <a:r>
              <a:rPr lang="fa-IR" altLang="en-US" sz="4800" b="1" dirty="0">
                <a:cs typeface="Mitra" pitchFamily="2" charset="-78"/>
              </a:rPr>
              <a:t/>
            </a:r>
            <a:br>
              <a:rPr lang="fa-IR" altLang="en-US" sz="4800" b="1" dirty="0">
                <a:cs typeface="Mitra" pitchFamily="2" charset="-78"/>
              </a:rPr>
            </a:br>
            <a:r>
              <a:rPr lang="en-US" altLang="en-US" sz="4800" b="1" dirty="0">
                <a:cs typeface="Mitra" pitchFamily="2" charset="-78"/>
              </a:rPr>
              <a:t>http://</a:t>
            </a:r>
            <a:r>
              <a:rPr lang="en-US" altLang="en-US" sz="4800" b="1" dirty="0">
                <a:solidFill>
                  <a:srgbClr val="FF0000"/>
                </a:solidFill>
                <a:cs typeface="Mitra" pitchFamily="2" charset="-78"/>
              </a:rPr>
              <a:t>thesis.research.ac.ir</a:t>
            </a:r>
            <a:endParaRPr lang="en-US" dirty="0"/>
          </a:p>
        </p:txBody>
      </p:sp>
      <p:pic>
        <p:nvPicPr>
          <p:cNvPr id="4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948" y="1435756"/>
            <a:ext cx="8738076" cy="5402028"/>
          </a:xfrm>
        </p:spPr>
      </p:pic>
    </p:spTree>
    <p:extLst>
      <p:ext uri="{BB962C8B-B14F-4D97-AF65-F5344CB8AC3E}">
        <p14:creationId xmlns:p14="http://schemas.microsoft.com/office/powerpoint/2010/main" val="31116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منبع ياب 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(Resource Finder)	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/>
            </a:r>
            <a:b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</a:br>
            <a:r>
              <a:rPr lang="fa-IR" altLang="en-US" sz="4000" b="1" dirty="0">
                <a:solidFill>
                  <a:srgbClr val="FF0000"/>
                </a:solidFill>
                <a:cs typeface="Mitra" pitchFamily="2" charset="-78"/>
              </a:rPr>
              <a:t> </a:t>
            </a:r>
            <a:r>
              <a:rPr lang="en-US" altLang="en-US" b="1" dirty="0">
                <a:cs typeface="Mitra" pitchFamily="2" charset="-78"/>
              </a:rPr>
              <a:t>http://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rsf.research.ac.ir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812" y="1360228"/>
            <a:ext cx="9405797" cy="549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4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b="1" dirty="0" smtClean="0">
                <a:cs typeface="B Nazanin" panose="00000400000000000000" pitchFamily="2" charset="-78"/>
              </a:rPr>
              <a:t>مشخصات منبع انتخابی</a:t>
            </a:r>
            <a:endParaRPr lang="en-US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1653" y="1486888"/>
            <a:ext cx="6793159" cy="537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143000"/>
          </a:xfrm>
        </p:spPr>
        <p:txBody>
          <a:bodyPr anchor="ctr">
            <a:normAutofit fontScale="90000"/>
          </a:bodyPr>
          <a:lstStyle/>
          <a:p>
            <a:pPr algn="ctr" rtl="1"/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کتابخانه ملی ديجيتال علوم پزشکی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کشور</a:t>
            </a:r>
            <a:r>
              <a:rPr lang="fa-IR" altLang="en-US" b="1" dirty="0" smtClean="0">
                <a:cs typeface="Mitra" pitchFamily="2" charset="-78"/>
              </a:rPr>
              <a:t/>
            </a:r>
            <a:br>
              <a:rPr lang="fa-IR" altLang="en-US" b="1" dirty="0" smtClean="0">
                <a:cs typeface="Mitra" pitchFamily="2" charset="-78"/>
              </a:rPr>
            </a:br>
            <a:r>
              <a:rPr lang="en-US" altLang="en-US" b="1" dirty="0">
                <a:cs typeface="Mitra" pitchFamily="2" charset="-78"/>
              </a:rPr>
              <a:t>http://inlm.ir</a:t>
            </a:r>
            <a:r>
              <a:rPr lang="en-US" altLang="en-US" b="1" dirty="0">
                <a:cs typeface="Mitra" pitchFamily="2" charset="-78"/>
              </a:rPr>
              <a:t>		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2703" y="1295400"/>
            <a:ext cx="8733709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9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بانک اطلاعات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مقالات علوم پزشکی ايران 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   </a:t>
            </a:r>
            <a:r>
              <a:rPr lang="fa-IR" altLang="en-US" b="1" dirty="0">
                <a:cs typeface="Mitra" pitchFamily="2" charset="-78"/>
              </a:rPr>
              <a:t/>
            </a:r>
            <a:br>
              <a:rPr lang="fa-IR" altLang="en-US" b="1" dirty="0">
                <a:cs typeface="Mitra" pitchFamily="2" charset="-78"/>
              </a:rPr>
            </a:br>
            <a:r>
              <a:rPr lang="en-US" altLang="en-US" sz="4000" b="1" dirty="0">
                <a:cs typeface="Mitra" pitchFamily="2" charset="-78"/>
              </a:rPr>
              <a:t>http://</a:t>
            </a:r>
            <a:r>
              <a:rPr lang="en-US" altLang="en-US" sz="4000" b="1" dirty="0">
                <a:solidFill>
                  <a:srgbClr val="FF0000"/>
                </a:solidFill>
                <a:cs typeface="Mitra" pitchFamily="2" charset="-78"/>
              </a:rPr>
              <a:t>idml.research.ac.ir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190" y="1473200"/>
            <a:ext cx="9338733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8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66800"/>
          </a:xfrm>
        </p:spPr>
        <p:txBody>
          <a:bodyPr anchor="ctr"/>
          <a:lstStyle/>
          <a:p>
            <a:pPr algn="r" rtl="1"/>
            <a:r>
              <a:rPr lang="fa-IR" b="1" dirty="0" smtClean="0">
                <a:cs typeface="B Nazanin" panose="00000400000000000000" pitchFamily="2" charset="-78"/>
              </a:rPr>
              <a:t>صفحه نتایج جستجو براساس نویسنده</a:t>
            </a:r>
            <a:endParaRPr lang="en-US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8306" y="1151097"/>
            <a:ext cx="8377106" cy="570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6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40931"/>
          </a:xfrm>
        </p:spPr>
        <p:txBody>
          <a:bodyPr anchor="ctr">
            <a:normAutofit fontScale="90000"/>
          </a:bodyPr>
          <a:lstStyle/>
          <a:p>
            <a:pPr algn="ctr" rtl="1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علم‌سنجی دانشگاه‌های </a:t>
            </a:r>
            <a:r>
              <a:rPr lang="fa-IR" altLang="en-US" b="1" dirty="0">
                <a:cs typeface="Mitra" pitchFamily="2" charset="-78"/>
              </a:rPr>
              <a:t>علوم پزشکی کشور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 </a:t>
            </a:r>
            <a:r>
              <a:rPr lang="fa-IR" altLang="en-US" b="1" dirty="0">
                <a:cs typeface="Mitra" pitchFamily="2" charset="-78"/>
              </a:rPr>
              <a:t/>
            </a:r>
            <a:br>
              <a:rPr lang="fa-IR" altLang="en-US" b="1" dirty="0">
                <a:cs typeface="Mitra" pitchFamily="2" charset="-78"/>
              </a:rPr>
            </a:br>
            <a:r>
              <a:rPr lang="en-US" altLang="en-US" sz="4000" b="1" dirty="0">
                <a:cs typeface="Mitra" pitchFamily="2" charset="-78"/>
              </a:rPr>
              <a:t>http://</a:t>
            </a:r>
            <a:r>
              <a:rPr lang="en-US" altLang="en-US" sz="4000" b="1" dirty="0">
                <a:solidFill>
                  <a:srgbClr val="FF0000"/>
                </a:solidFill>
                <a:cs typeface="Mitra" pitchFamily="2" charset="-78"/>
              </a:rPr>
              <a:t>usid.research.ac.ir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412" y="1017131"/>
            <a:ext cx="7848600" cy="584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6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0668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Scopus Profile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8212" y="1124555"/>
            <a:ext cx="7772400" cy="57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8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fa-IR" altLang="en-US" b="1" dirty="0">
                <a:cs typeface="Mitra" pitchFamily="2" charset="-78"/>
              </a:rPr>
              <a:t>سامانه </a:t>
            </a: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مشابهت ياب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/>
            </a:r>
            <a:b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</a:br>
            <a:r>
              <a:rPr lang="fa-IR" altLang="en-US" b="1" dirty="0">
                <a:solidFill>
                  <a:srgbClr val="FF0000"/>
                </a:solidFill>
                <a:cs typeface="Mitra" pitchFamily="2" charset="-78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cs typeface="Mitra" pitchFamily="2" charset="-78"/>
              </a:rPr>
              <a:t>(Plagiarism Checker Software)</a:t>
            </a:r>
            <a:r>
              <a:rPr lang="fa-IR" altLang="en-US" b="1" dirty="0">
                <a:cs typeface="Mitra" pitchFamily="2" charset="-78"/>
              </a:rPr>
              <a:t/>
            </a:r>
            <a:br>
              <a:rPr lang="fa-IR" altLang="en-US" b="1" dirty="0">
                <a:cs typeface="Mitra" pitchFamily="2" charset="-78"/>
              </a:rPr>
            </a:br>
            <a:r>
              <a:rPr lang="en-US" altLang="en-US" sz="4000" b="1" dirty="0">
                <a:cs typeface="Mitra" pitchFamily="2" charset="-78"/>
              </a:rPr>
              <a:t>http://</a:t>
            </a:r>
            <a:r>
              <a:rPr lang="en-US" altLang="en-US" sz="4000" b="1" dirty="0">
                <a:solidFill>
                  <a:srgbClr val="FF0000"/>
                </a:solidFill>
                <a:cs typeface="Mitra" pitchFamily="2" charset="-78"/>
              </a:rPr>
              <a:t>ppc.research.ac.ir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812" y="1640362"/>
            <a:ext cx="7620000" cy="506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3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32001" y="2971800"/>
            <a:ext cx="7491412" cy="3200400"/>
          </a:xfrm>
        </p:spPr>
        <p:txBody>
          <a:bodyPr>
            <a:normAutofit/>
          </a:bodyPr>
          <a:lstStyle/>
          <a:p>
            <a:pPr algn="r" rtl="1"/>
            <a:r>
              <a:rPr lang="fa-IR" sz="6000" b="1" dirty="0" smtClean="0">
                <a:solidFill>
                  <a:srgbClr val="C00000"/>
                </a:solidFill>
                <a:cs typeface="B Nazanin" panose="00000400000000000000" pitchFamily="2" charset="-78"/>
              </a:rPr>
              <a:t>با تشکر</a:t>
            </a:r>
            <a:endParaRPr lang="en-US" sz="6000" b="1" dirty="0">
              <a:solidFill>
                <a:srgbClr val="C0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0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74</TotalTime>
  <Words>250</Words>
  <Application>Microsoft Office PowerPoint</Application>
  <PresentationFormat>Custom</PresentationFormat>
  <Paragraphs>42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B Mitra</vt:lpstr>
      <vt:lpstr>B Nazanin</vt:lpstr>
      <vt:lpstr>B Titr</vt:lpstr>
      <vt:lpstr>Calibri</vt:lpstr>
      <vt:lpstr>Century Gothic</vt:lpstr>
      <vt:lpstr>IranNastaliq</vt:lpstr>
      <vt:lpstr>Mitra</vt:lpstr>
      <vt:lpstr>Times New Roman</vt:lpstr>
      <vt:lpstr>Wingdings</vt:lpstr>
      <vt:lpstr>Class open house presentation</vt:lpstr>
      <vt:lpstr>نظام نوين اطلاعات پژوهش پزشکی کشور (نوپا) </vt:lpstr>
      <vt:lpstr>نظام نوين اطلاعات پژوهش پزشکی ايران</vt:lpstr>
      <vt:lpstr>PowerPoint Presentation</vt:lpstr>
      <vt:lpstr>PowerPoint Presentation</vt:lpstr>
      <vt:lpstr>سامانه علم‌سنجی اعضای هيات علمی علوم پزشکی کشور  http://isid.research.ac.ir</vt:lpstr>
      <vt:lpstr>سامانه نشريات (مجلات) علمی پژوهشی پزشکی کشور http://journals.research.ac.ir</vt:lpstr>
      <vt:lpstr>سامانه معرفی مجلات نامعتبر و جعلی  http://blacklist.research.ac.ir</vt:lpstr>
      <vt:lpstr>سامانه مديريت انتشارات و کتب دانشگاه‌های پزشکی کشور http://books.research.ac.ir</vt:lpstr>
      <vt:lpstr>سامانه انتشار نتايج و اخبار پژوهش‌های سلامت کشور http://news.research.ac.ir</vt:lpstr>
      <vt:lpstr>نمونه خبر تایید شده دانشگاه</vt:lpstr>
      <vt:lpstr>سامانه پايان‌نامه‌های دانشگاه‌های علوم پزشکی کشور http://thesis.research.ac.ir</vt:lpstr>
      <vt:lpstr>سامانه منبع ياب (Resource Finder)   http://rsf.research.ac.ir</vt:lpstr>
      <vt:lpstr>مشخصات منبع انتخابی</vt:lpstr>
      <vt:lpstr>کتابخانه ملی ديجيتال علوم پزشکی کشور http://inlm.ir  </vt:lpstr>
      <vt:lpstr>بانک اطلاعات مقالات علوم پزشکی ايران     http://idml.research.ac.ir</vt:lpstr>
      <vt:lpstr>صفحه نتایج جستجو براساس نویسنده</vt:lpstr>
      <vt:lpstr>سامانه علم‌سنجی دانشگاه‌های علوم پزشکی کشور  http://usid.research.ac.ir</vt:lpstr>
      <vt:lpstr> Scopus Profile  </vt:lpstr>
      <vt:lpstr>سامانه مشابهت ياب  (Plagiarism Checker Software) http://ppc.research.ac.ir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2018-09-15T08:48:29Z</dcterms:created>
  <dcterms:modified xsi:type="dcterms:W3CDTF">2018-09-15T10:02:44Z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